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  <p:sldMasterId id="2147483660" r:id="rId2"/>
    <p:sldMasterId id="2147483672" r:id="rId3"/>
  </p:sldMasterIdLst>
  <p:notesMasterIdLst>
    <p:notesMasterId r:id="rId33"/>
  </p:notesMasterIdLst>
  <p:sldIdLst>
    <p:sldId id="257" r:id="rId4"/>
    <p:sldId id="303" r:id="rId5"/>
    <p:sldId id="304" r:id="rId6"/>
    <p:sldId id="280" r:id="rId7"/>
    <p:sldId id="313" r:id="rId8"/>
    <p:sldId id="305" r:id="rId9"/>
    <p:sldId id="310" r:id="rId10"/>
    <p:sldId id="258" r:id="rId11"/>
    <p:sldId id="323" r:id="rId12"/>
    <p:sldId id="319" r:id="rId13"/>
    <p:sldId id="318" r:id="rId14"/>
    <p:sldId id="315" r:id="rId15"/>
    <p:sldId id="317" r:id="rId16"/>
    <p:sldId id="326" r:id="rId17"/>
    <p:sldId id="321" r:id="rId18"/>
    <p:sldId id="322" r:id="rId19"/>
    <p:sldId id="327" r:id="rId20"/>
    <p:sldId id="328" r:id="rId21"/>
    <p:sldId id="325" r:id="rId22"/>
    <p:sldId id="314" r:id="rId23"/>
    <p:sldId id="302" r:id="rId24"/>
    <p:sldId id="265" r:id="rId25"/>
    <p:sldId id="264" r:id="rId26"/>
    <p:sldId id="263" r:id="rId27"/>
    <p:sldId id="267" r:id="rId28"/>
    <p:sldId id="268" r:id="rId29"/>
    <p:sldId id="301" r:id="rId30"/>
    <p:sldId id="282" r:id="rId31"/>
    <p:sldId id="26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7"/>
    <a:srgbClr val="8FAADC"/>
    <a:srgbClr val="2F5597"/>
    <a:srgbClr val="8DA1C4"/>
    <a:srgbClr val="182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6" y="176"/>
      </p:cViewPr>
      <p:guideLst>
        <p:guide orient="horz" pos="213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9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308E-CB75-4937-8AB5-A3598BE6625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791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9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9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A2A2-8270-4ED5-BF5C-C8E0B3242F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99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53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2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1B18C-8D72-7CE3-432B-D61027186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幻灯片图像占位符 1">
            <a:extLst>
              <a:ext uri="{FF2B5EF4-FFF2-40B4-BE49-F238E27FC236}">
                <a16:creationId xmlns:a16="http://schemas.microsoft.com/office/drawing/2014/main" id="{0F047D64-0CDE-109B-800E-EE21BD4B9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备注占位符 2">
            <a:extLst>
              <a:ext uri="{FF2B5EF4-FFF2-40B4-BE49-F238E27FC236}">
                <a16:creationId xmlns:a16="http://schemas.microsoft.com/office/drawing/2014/main" id="{B3C444C7-BB12-42B8-6A2B-39B345007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0" name="灯片编号占位符 3">
            <a:extLst>
              <a:ext uri="{FF2B5EF4-FFF2-40B4-BE49-F238E27FC236}">
                <a16:creationId xmlns:a16="http://schemas.microsoft.com/office/drawing/2014/main" id="{D0F8C423-ADB7-0EE8-AB9A-D2527CE5B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763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F6795-A8A5-7DDB-1896-352EBFFF0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幻灯片图像占位符 1">
            <a:extLst>
              <a:ext uri="{FF2B5EF4-FFF2-40B4-BE49-F238E27FC236}">
                <a16:creationId xmlns:a16="http://schemas.microsoft.com/office/drawing/2014/main" id="{69B00D5F-9B48-A469-8072-338DBB854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备注占位符 2">
            <a:extLst>
              <a:ext uri="{FF2B5EF4-FFF2-40B4-BE49-F238E27FC236}">
                <a16:creationId xmlns:a16="http://schemas.microsoft.com/office/drawing/2014/main" id="{BB7CE740-9787-7E0F-9E53-38BA6DFE0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0" name="灯片编号占位符 3">
            <a:extLst>
              <a:ext uri="{FF2B5EF4-FFF2-40B4-BE49-F238E27FC236}">
                <a16:creationId xmlns:a16="http://schemas.microsoft.com/office/drawing/2014/main" id="{E85333ED-FE0C-D2E8-6D31-27AEE3296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21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19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9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91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5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3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73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0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76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4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74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9D14C-DFBD-F536-02C4-368349FED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052B8F-6555-ED66-FE61-6E9F4FD3F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B68B8A-348E-FE12-1334-E995C40D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4A1D2-5ED5-09FB-694D-B29A0B77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9B357D-FAC1-6322-202F-728809DD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3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6F971-0B80-4558-ED8F-905B6A3D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6826CF-E6AE-019A-CF06-0EBE8DBC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75BF3-F1BF-B096-D101-4E381E74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A9EC0-03D3-C7C4-EA83-3999DC9C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D4CB26-F4B9-404A-0612-D45163E6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77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9117E-5031-BDC0-D951-F4E3C745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FFD9AB-FD13-DF02-7174-E7E2EEA83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099F2-9C32-3A1E-779A-6D86342EA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8764BE-FF97-6C02-119B-12CDBB408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17E32-CAE6-4F94-731A-C3EDB482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68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61447-2B4F-9D24-D998-A4C0EC47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0FDF79-55B8-4FBD-B847-ADD29D3CD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23AECB-FC94-1C23-391B-1198C659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1EC233-634D-EB01-709D-5661DAF3F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31614D-F622-2FB6-E814-8CF35DEE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623FEE-84D8-11CE-EC5D-7572C4F7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93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CF2C1-238C-8027-5F50-D3E7AD47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C8FEBC-B933-9F26-794E-6928A0F57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C863CB-F8E6-FD00-52BD-6A0621977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114535-9ECB-EF44-600B-65E0399F4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7708D2-7A52-D186-5E0F-340DD7264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574206-DF83-70B1-0D2D-ED43D6C27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B82375-AAC9-AFDA-5E4A-113EFF60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87FE3D-E041-4D6F-8BD5-DFA6459E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04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8DF14-F149-7351-22BE-1DCDD696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9D209B-625E-1003-C12E-657F3A49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2476A6-F0EC-04DF-45C0-B9C79D23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B22E85-E614-DA61-4BE6-3E8C1832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ACDC6D3-484E-DBA6-43A1-3D4DDBAA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8A301C-A07F-F858-23F2-4A636F7A4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9AB843-8B1D-4CA3-3821-8B23B240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11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79131-B505-39A4-F0F1-7B669341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8DD93-CCA5-2220-DAB2-9441EAE9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01F4FF-6DBE-DD0E-4830-25A36444D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024D4C-555D-A232-9419-6EF174237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6B53B2-08D9-32BA-A9B3-B5237DD17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DAE5F2-4929-D005-ED44-90353D49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25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9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5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75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065C4-EE41-9ED3-F857-D87F8671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1102BC-69E1-5CC6-ECB5-E424BF7AF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E19410-A770-D7CB-9441-1DC14D89B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42A40D-1F3D-6986-CF7C-F3E9E767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6CD59D-3AB9-A81C-55C9-16E4AF9E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9B35B4-2EBB-A832-A0D8-C5FEBE3DD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67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2C186-BE5B-4CB8-85D7-C321588A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936F69-F8CF-DB72-2A8D-2F3281E0A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6E79B6-7526-CF04-E5AD-6475F98B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4D4A41-86CE-D85F-8B56-C0221ACC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02A358-4C65-DED4-2A2C-55E14AB6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7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0566EF-0FEA-C180-DE39-99164EB10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0CC219-C872-E131-7DFD-C20E07A7C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05662-A32E-4DF6-4CD0-DC9B4CEF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C34050-31A0-39A1-4931-07457E77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4240BB-E89A-739E-FA0F-5619E53E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5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9100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42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428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27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181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524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19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7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5551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101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62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3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0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1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77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6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77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79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0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78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74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4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5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8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78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4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55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75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75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E5AE-854A-4B80-820C-1ACCD978BA3B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2D1FE9-83AB-6C9A-356C-CAEC2242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C9951C-F9ED-C958-20AE-935E4EC83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AD042A-6285-1099-95FF-34148CAF5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7FEFA-6388-4F75-82AB-294D02197723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6C360A-1146-4B15-35DD-CF24C94B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FB12A-046F-7BDB-BEA4-E3449C77C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3F8E8-3CF9-4D67-97DD-37D2F3DB4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38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1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zjuers.com/welcome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eng.zjueva.net/" TargetMode="External"/><Relationship Id="rId5" Type="http://schemas.openxmlformats.org/officeDocument/2006/relationships/hyperlink" Target="https://askmany.cn/index" TargetMode="External"/><Relationship Id="rId4" Type="http://schemas.openxmlformats.org/officeDocument/2006/relationships/hyperlink" Target="https://zh.zlia.ru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形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218" y="2130856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53" name="图形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66" y="4615171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48584" name="矩形 10"/>
          <p:cNvSpPr/>
          <p:nvPr/>
        </p:nvSpPr>
        <p:spPr>
          <a:xfrm>
            <a:off x="6778975" y="1392996"/>
            <a:ext cx="4761716" cy="4141530"/>
          </a:xfrm>
          <a:prstGeom prst="rect">
            <a:avLst/>
          </a:prstGeom>
          <a:noFill/>
          <a:ln w="635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048585" name="矩形 19"/>
          <p:cNvSpPr/>
          <p:nvPr/>
        </p:nvSpPr>
        <p:spPr>
          <a:xfrm>
            <a:off x="-44848" y="2379133"/>
            <a:ext cx="7221152" cy="241300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048586" name="文本框 16"/>
          <p:cNvSpPr txBox="1"/>
          <p:nvPr/>
        </p:nvSpPr>
        <p:spPr>
          <a:xfrm>
            <a:off x="1444035" y="2862586"/>
            <a:ext cx="5732269" cy="1530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欢迎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2025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级工试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2515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班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的同学们</a:t>
            </a:r>
          </a:p>
        </p:txBody>
      </p:sp>
      <p:pic>
        <p:nvPicPr>
          <p:cNvPr id="2097154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92" y="3051692"/>
            <a:ext cx="1387140" cy="115182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55" name="图形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293382"/>
            <a:ext cx="1508654" cy="529352"/>
          </a:xfrm>
          <a:prstGeom prst="rect">
            <a:avLst/>
          </a:prstGeom>
        </p:spPr>
      </p:pic>
      <p:pic>
        <p:nvPicPr>
          <p:cNvPr id="2097156" name="图形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858" y="17682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57" name="图形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857" y="509782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58" name="图形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42" y="112592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59" name="图形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66" y="56201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48589" name="文本框 24"/>
          <p:cNvSpPr txBox="1"/>
          <p:nvPr/>
        </p:nvSpPr>
        <p:spPr>
          <a:xfrm>
            <a:off x="7527126" y="1917080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097160" name="图片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27435" y="2389927"/>
            <a:ext cx="3698223" cy="2413000"/>
          </a:xfrm>
          <a:prstGeom prst="rect">
            <a:avLst/>
          </a:prstGeom>
        </p:spPr>
      </p:pic>
      <p:sp>
        <p:nvSpPr>
          <p:cNvPr id="3" name="文本框 16">
            <a:extLst>
              <a:ext uri="{FF2B5EF4-FFF2-40B4-BE49-F238E27FC236}">
                <a16:creationId xmlns:a16="http://schemas.microsoft.com/office/drawing/2014/main" id="{1DEA4037-0D0D-B7A0-50EE-EB3857FED12C}"/>
              </a:ext>
            </a:extLst>
          </p:cNvPr>
          <p:cNvSpPr txBox="1"/>
          <p:nvPr/>
        </p:nvSpPr>
        <p:spPr>
          <a:xfrm>
            <a:off x="4362960" y="5658674"/>
            <a:ext cx="2002294" cy="985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2301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智慧能源班团支部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>
              <a:lnSpc>
                <a:spcPct val="11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8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4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9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9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9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4" grpId="0" animBg="1"/>
      <p:bldP spid="1048585" grpId="0" animBg="1"/>
      <p:bldP spid="1048586" grpId="0"/>
      <p:bldP spid="1048589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90B69-A42A-8577-01C4-4D777294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4CE20E3-D0FD-2F96-5FAA-CD48A0595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734356" cy="829491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7BDEE3-0FAB-4454-2C33-BA39E88E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89" y="-422621"/>
            <a:ext cx="3300548" cy="72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19810-3723-0AFA-E4F5-8997962D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596646-A99A-8AFC-4601-D2B443AF2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49" y="365125"/>
            <a:ext cx="6416714" cy="790366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1B05CA-751F-6761-2FF7-0F901D58C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50" y="-391886"/>
            <a:ext cx="3286615" cy="724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39FB4-09CB-E5F9-C935-5D01E736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91AB4B-E7C5-FD86-6B5C-29AEDBCCF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50" y="118305"/>
            <a:ext cx="5903650" cy="6621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DB0C1D-EFF6-9A50-69FB-440F426E83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01" y="0"/>
            <a:ext cx="4131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E142C-C9C9-B059-4DCF-BB6A20F5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BDE4B77-215A-F61D-9946-CD512FBC3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40821"/>
            <a:ext cx="5225143" cy="681717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7BEE1A-0AD9-C091-B238-1B45477845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97" y="-40821"/>
            <a:ext cx="3176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3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873F4-A092-AFA4-5D56-4317BAEC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084728-2E2F-A07C-9A99-739C29A07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" y="856953"/>
            <a:ext cx="5970850" cy="735447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7B5DE2-D340-9878-1917-BB48F0A81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99" y="-272504"/>
            <a:ext cx="3176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4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6972D-7CD4-4D90-026C-54F8483D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D1182E-87E9-BF3D-416E-DF7D3AB49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365125"/>
            <a:ext cx="6096000" cy="6096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47854C-E356-7822-65F4-FAF92C2347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343" y="-15875"/>
            <a:ext cx="3038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7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09BA0-973C-87B9-DA09-BA80DC99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30110C-2B51-F67E-5F4E-8893A4500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79"/>
            <a:ext cx="6787383" cy="836022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D797D3-B6CB-FF52-1082-49853AA96B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46" y="0"/>
            <a:ext cx="3176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7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52C4C-3FC3-A4EE-F2D4-9D8F569F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2F6D76-A747-F76A-14BA-416E58096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0" y="51326"/>
            <a:ext cx="6958042" cy="857043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4C8CBE-8AEA-CFBA-9238-CB5B8B414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330" y="-248281"/>
            <a:ext cx="3176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9984E-819D-A1C1-E7E6-9D8C78D3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C7FD38-FE8E-0418-3A21-9CA2CEA9F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3" y="-305023"/>
            <a:ext cx="3459462" cy="746804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E6E760-0636-D122-510E-AE531105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1" y="887580"/>
            <a:ext cx="5928778" cy="730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5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76CCB13-32B7-7E62-1B47-35E4828DB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7" y="-438135"/>
            <a:ext cx="7174297" cy="88368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DB2F0C-930E-7580-D75D-F927A481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8A5B9C-D2B5-254B-CC83-66DD77A71A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86" y="-205892"/>
            <a:ext cx="3176868" cy="6858000"/>
          </a:xfrm>
          <a:prstGeom prst="rect">
            <a:avLst/>
          </a:prstGeom>
        </p:spPr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298EE33-8487-B7CA-A459-35EE0C181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86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矩形 1"/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2097161" name="图形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2097178" name="矩形 2097177">
            <a:extLst>
              <a:ext uri="{FF2B5EF4-FFF2-40B4-BE49-F238E27FC236}">
                <a16:creationId xmlns:a16="http://schemas.microsoft.com/office/drawing/2014/main" id="{F5A63B71-2F57-E553-3AD7-AABE49BFD79B}"/>
              </a:ext>
            </a:extLst>
          </p:cNvPr>
          <p:cNvSpPr/>
          <p:nvPr/>
        </p:nvSpPr>
        <p:spPr>
          <a:xfrm>
            <a:off x="0" y="553263"/>
            <a:ext cx="4285129" cy="630473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097179" name="TextBox 1">
            <a:extLst>
              <a:ext uri="{FF2B5EF4-FFF2-40B4-BE49-F238E27FC236}">
                <a16:creationId xmlns:a16="http://schemas.microsoft.com/office/drawing/2014/main" id="{5874075F-84A9-DB16-3DD7-8C43CB43F683}"/>
              </a:ext>
            </a:extLst>
          </p:cNvPr>
          <p:cNvSpPr txBox="1"/>
          <p:nvPr/>
        </p:nvSpPr>
        <p:spPr>
          <a:xfrm>
            <a:off x="4974538" y="2777500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黑体" panose="02010600030101010101" charset="-122"/>
                <a:ea typeface="黑体" panose="02010600030101010101" charset="-122"/>
              </a:rPr>
              <a:t>班主任讲话</a:t>
            </a:r>
          </a:p>
        </p:txBody>
      </p:sp>
      <p:sp>
        <p:nvSpPr>
          <p:cNvPr id="2097180" name="TextBox 14">
            <a:extLst>
              <a:ext uri="{FF2B5EF4-FFF2-40B4-BE49-F238E27FC236}">
                <a16:creationId xmlns:a16="http://schemas.microsoft.com/office/drawing/2014/main" id="{DF56929C-5C94-D00C-809C-EE3790E7D7CE}"/>
              </a:ext>
            </a:extLst>
          </p:cNvPr>
          <p:cNvSpPr txBox="1"/>
          <p:nvPr/>
        </p:nvSpPr>
        <p:spPr>
          <a:xfrm>
            <a:off x="2935573" y="3900696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第一部分</a:t>
            </a:r>
          </a:p>
        </p:txBody>
      </p:sp>
      <p:grpSp>
        <p:nvGrpSpPr>
          <p:cNvPr id="2097181" name="组合 2097180">
            <a:extLst>
              <a:ext uri="{FF2B5EF4-FFF2-40B4-BE49-F238E27FC236}">
                <a16:creationId xmlns:a16="http://schemas.microsoft.com/office/drawing/2014/main" id="{CD485E25-A187-E143-AB4F-72DFC593C5C6}"/>
              </a:ext>
            </a:extLst>
          </p:cNvPr>
          <p:cNvGrpSpPr/>
          <p:nvPr/>
        </p:nvGrpSpPr>
        <p:grpSpPr>
          <a:xfrm>
            <a:off x="2736443" y="2450447"/>
            <a:ext cx="1301106" cy="1301106"/>
            <a:chOff x="2262782" y="1446400"/>
            <a:chExt cx="1301106" cy="1301106"/>
          </a:xfrm>
        </p:grpSpPr>
        <p:sp>
          <p:nvSpPr>
            <p:cNvPr id="2097182" name="椭圆 2097181">
              <a:extLst>
                <a:ext uri="{FF2B5EF4-FFF2-40B4-BE49-F238E27FC236}">
                  <a16:creationId xmlns:a16="http://schemas.microsoft.com/office/drawing/2014/main" id="{F169C395-210A-0537-4A8D-31A307D40C8D}"/>
                </a:ext>
              </a:extLst>
            </p:cNvPr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2097183" name="KSO_Shape">
              <a:extLst>
                <a:ext uri="{FF2B5EF4-FFF2-40B4-BE49-F238E27FC236}">
                  <a16:creationId xmlns:a16="http://schemas.microsoft.com/office/drawing/2014/main" id="{5D744E33-BAD4-C5C2-1154-9FCD1CD4BE70}"/>
                </a:ext>
              </a:extLst>
            </p:cNvPr>
            <p:cNvSpPr/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2F1996D-4B7F-62AA-6692-748DEDA300B9}"/>
              </a:ext>
            </a:extLst>
          </p:cNvPr>
          <p:cNvSpPr txBox="1"/>
          <p:nvPr/>
        </p:nvSpPr>
        <p:spPr>
          <a:xfrm>
            <a:off x="4974538" y="3792974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班主任：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3992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9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178" grpId="0" animBg="1"/>
      <p:bldP spid="2097179" grpId="0"/>
      <p:bldP spid="20971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0B3F-8CB9-F77D-D9E6-C9C4AC9F3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矩形 1">
            <a:extLst>
              <a:ext uri="{FF2B5EF4-FFF2-40B4-BE49-F238E27FC236}">
                <a16:creationId xmlns:a16="http://schemas.microsoft.com/office/drawing/2014/main" id="{EC12145C-6AF9-F853-4FB3-70F42657FB35}"/>
              </a:ext>
            </a:extLst>
          </p:cNvPr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2097161" name="图形 73">
            <a:extLst>
              <a:ext uri="{FF2B5EF4-FFF2-40B4-BE49-F238E27FC236}">
                <a16:creationId xmlns:a16="http://schemas.microsoft.com/office/drawing/2014/main" id="{766D401B-6AC8-D249-1EE4-FC35ECFE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2097178" name="矩形 2097177">
            <a:extLst>
              <a:ext uri="{FF2B5EF4-FFF2-40B4-BE49-F238E27FC236}">
                <a16:creationId xmlns:a16="http://schemas.microsoft.com/office/drawing/2014/main" id="{CF6144B3-5E3D-868B-0909-64469B7A436F}"/>
              </a:ext>
            </a:extLst>
          </p:cNvPr>
          <p:cNvSpPr/>
          <p:nvPr/>
        </p:nvSpPr>
        <p:spPr>
          <a:xfrm>
            <a:off x="0" y="553263"/>
            <a:ext cx="4285129" cy="630473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097180" name="TextBox 14">
            <a:extLst>
              <a:ext uri="{FF2B5EF4-FFF2-40B4-BE49-F238E27FC236}">
                <a16:creationId xmlns:a16="http://schemas.microsoft.com/office/drawing/2014/main" id="{245813C1-C596-88E6-28CB-94B5AC8C4174}"/>
              </a:ext>
            </a:extLst>
          </p:cNvPr>
          <p:cNvSpPr txBox="1"/>
          <p:nvPr/>
        </p:nvSpPr>
        <p:spPr>
          <a:xfrm>
            <a:off x="2935573" y="3900696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第五部分</a:t>
            </a:r>
          </a:p>
        </p:txBody>
      </p:sp>
      <p:grpSp>
        <p:nvGrpSpPr>
          <p:cNvPr id="2097181" name="组合 2097180">
            <a:extLst>
              <a:ext uri="{FF2B5EF4-FFF2-40B4-BE49-F238E27FC236}">
                <a16:creationId xmlns:a16="http://schemas.microsoft.com/office/drawing/2014/main" id="{96527165-3684-909D-5EDC-319724187AD5}"/>
              </a:ext>
            </a:extLst>
          </p:cNvPr>
          <p:cNvGrpSpPr/>
          <p:nvPr/>
        </p:nvGrpSpPr>
        <p:grpSpPr>
          <a:xfrm>
            <a:off x="2736443" y="2450447"/>
            <a:ext cx="1301106" cy="1301106"/>
            <a:chOff x="2262782" y="1446400"/>
            <a:chExt cx="1301106" cy="1301106"/>
          </a:xfrm>
        </p:grpSpPr>
        <p:sp>
          <p:nvSpPr>
            <p:cNvPr id="2097182" name="椭圆 2097181">
              <a:extLst>
                <a:ext uri="{FF2B5EF4-FFF2-40B4-BE49-F238E27FC236}">
                  <a16:creationId xmlns:a16="http://schemas.microsoft.com/office/drawing/2014/main" id="{213653FC-E544-F4C5-F1A9-FABD1C4D6A74}"/>
                </a:ext>
              </a:extLst>
            </p:cNvPr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2097183" name="KSO_Shape">
              <a:extLst>
                <a:ext uri="{FF2B5EF4-FFF2-40B4-BE49-F238E27FC236}">
                  <a16:creationId xmlns:a16="http://schemas.microsoft.com/office/drawing/2014/main" id="{A2B32921-DDD2-1145-8537-37A9A1200C28}"/>
                </a:ext>
              </a:extLst>
            </p:cNvPr>
            <p:cNvSpPr/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98AA70-631F-8EAB-D4E8-71AE5B383CCC}"/>
              </a:ext>
            </a:extLst>
          </p:cNvPr>
          <p:cNvSpPr txBox="1"/>
          <p:nvPr/>
        </p:nvSpPr>
        <p:spPr>
          <a:xfrm>
            <a:off x="4974538" y="2777500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黑体" panose="02010600030101010101" charset="-122"/>
                <a:ea typeface="黑体" panose="02010600030101010101" charset="-122"/>
              </a:rPr>
              <a:t>竞选班助和心理委员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3DDEB-7991-B6C8-DBCF-7093AB0DAA1A}"/>
              </a:ext>
            </a:extLst>
          </p:cNvPr>
          <p:cNvSpPr txBox="1"/>
          <p:nvPr/>
        </p:nvSpPr>
        <p:spPr>
          <a:xfrm>
            <a:off x="4768274" y="3852137"/>
            <a:ext cx="5862918" cy="170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希望你：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工作细致负责、团队意识强、乐于助人、愿意服务班级同学、用自己的实际行动保障工试</a:t>
            </a:r>
            <a:r>
              <a:rPr lang="en-US" altLang="zh-CN" dirty="0"/>
              <a:t>2515</a:t>
            </a:r>
            <a:r>
              <a:rPr lang="zh-CN" altLang="en-US" dirty="0"/>
              <a:t>在军训期间的各项工作顺利开展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79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178" grpId="0" animBg="1"/>
      <p:bldP spid="2097180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矩形 1"/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2097161" name="图形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2097178" name="矩形 2097177">
            <a:extLst>
              <a:ext uri="{FF2B5EF4-FFF2-40B4-BE49-F238E27FC236}">
                <a16:creationId xmlns:a16="http://schemas.microsoft.com/office/drawing/2014/main" id="{F5A63B71-2F57-E553-3AD7-AABE49BFD79B}"/>
              </a:ext>
            </a:extLst>
          </p:cNvPr>
          <p:cNvSpPr/>
          <p:nvPr/>
        </p:nvSpPr>
        <p:spPr>
          <a:xfrm>
            <a:off x="0" y="553263"/>
            <a:ext cx="4285129" cy="630473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097180" name="TextBox 14">
            <a:extLst>
              <a:ext uri="{FF2B5EF4-FFF2-40B4-BE49-F238E27FC236}">
                <a16:creationId xmlns:a16="http://schemas.microsoft.com/office/drawing/2014/main" id="{DF56929C-5C94-D00C-809C-EE3790E7D7CE}"/>
              </a:ext>
            </a:extLst>
          </p:cNvPr>
          <p:cNvSpPr txBox="1"/>
          <p:nvPr/>
        </p:nvSpPr>
        <p:spPr>
          <a:xfrm>
            <a:off x="2935573" y="3900696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第六部分</a:t>
            </a:r>
          </a:p>
        </p:txBody>
      </p:sp>
      <p:grpSp>
        <p:nvGrpSpPr>
          <p:cNvPr id="2097181" name="组合 2097180">
            <a:extLst>
              <a:ext uri="{FF2B5EF4-FFF2-40B4-BE49-F238E27FC236}">
                <a16:creationId xmlns:a16="http://schemas.microsoft.com/office/drawing/2014/main" id="{CD485E25-A187-E143-AB4F-72DFC593C5C6}"/>
              </a:ext>
            </a:extLst>
          </p:cNvPr>
          <p:cNvGrpSpPr/>
          <p:nvPr/>
        </p:nvGrpSpPr>
        <p:grpSpPr>
          <a:xfrm>
            <a:off x="2736443" y="2450447"/>
            <a:ext cx="1301106" cy="1301106"/>
            <a:chOff x="2262782" y="1446400"/>
            <a:chExt cx="1301106" cy="1301106"/>
          </a:xfrm>
        </p:grpSpPr>
        <p:sp>
          <p:nvSpPr>
            <p:cNvPr id="2097182" name="椭圆 2097181">
              <a:extLst>
                <a:ext uri="{FF2B5EF4-FFF2-40B4-BE49-F238E27FC236}">
                  <a16:creationId xmlns:a16="http://schemas.microsoft.com/office/drawing/2014/main" id="{F169C395-210A-0537-4A8D-31A307D40C8D}"/>
                </a:ext>
              </a:extLst>
            </p:cNvPr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2097183" name="KSO_Shape">
              <a:extLst>
                <a:ext uri="{FF2B5EF4-FFF2-40B4-BE49-F238E27FC236}">
                  <a16:creationId xmlns:a16="http://schemas.microsoft.com/office/drawing/2014/main" id="{5D744E33-BAD4-C5C2-1154-9FCD1CD4BE70}"/>
                </a:ext>
              </a:extLst>
            </p:cNvPr>
            <p:cNvSpPr/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0CBB-252A-A18B-46FC-5B22101990EE}"/>
              </a:ext>
            </a:extLst>
          </p:cNvPr>
          <p:cNvSpPr txBox="1"/>
          <p:nvPr/>
        </p:nvSpPr>
        <p:spPr>
          <a:xfrm>
            <a:off x="4974538" y="2777500"/>
            <a:ext cx="5588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黑体" panose="02010600030101010101" charset="-122"/>
                <a:ea typeface="黑体" panose="02010600030101010101" charset="-122"/>
              </a:rPr>
              <a:t>诚信教育 网络文明教育</a:t>
            </a:r>
          </a:p>
        </p:txBody>
      </p:sp>
    </p:spTree>
    <p:extLst>
      <p:ext uri="{BB962C8B-B14F-4D97-AF65-F5344CB8AC3E}">
        <p14:creationId xmlns:p14="http://schemas.microsoft.com/office/powerpoint/2010/main" val="246539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178" grpId="0" animBg="1"/>
      <p:bldP spid="2097180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1495" y="327025"/>
            <a:ext cx="384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预防诈骗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6400" y="1360805"/>
            <a:ext cx="10447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谨防电信诈骗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       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重要信息及时通过钉钉与辅导员核验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6400" y="2406650"/>
            <a:ext cx="9996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警惕各类“官方群”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 --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CC98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的新生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QQ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群除外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6400" y="4513447"/>
            <a:ext cx="9391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警惕不明人员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        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认准穿学长衫的学长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95318" y="5434758"/>
            <a:ext cx="6092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对任何推销保持警惕！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必要时可要求出示学生证或校园卡！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6400" y="3467602"/>
            <a:ext cx="11408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警惕校园套餐电话卡推销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 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只是套餐比较优惠，不是必须办理！！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87508" y="4297378"/>
            <a:ext cx="3714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汉仪大黑简" panose="02010600000101010101" charset="-122"/>
              </a:rPr>
              <a:t>校园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汉仪大黑简" panose="02010600000101010101" charset="-122"/>
              </a:rPr>
              <a:t>报警求助：88206110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1495" y="327025"/>
            <a:ext cx="57759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收寄快递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 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外卖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1515" y="1375410"/>
            <a:ext cx="11172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收寄地址：浙江省杭州市西湖区余杭塘路866号浙江大学（紫金港校区）XXX舍XXX室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   或者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浙江省杭州市西湖区余杭塘路866号浙江大学（紫金港校区）东区白沙菜鸟驿站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1515" y="2315210"/>
            <a:ext cx="9841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快递收寄点：紫金港白沙邮局菜鸟驿站    </a:t>
            </a:r>
            <a:r>
              <a:rPr lang="en-US" altLang="zh-CN" sz="2000" dirty="0">
                <a:solidFill>
                  <a:prstClr val="black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or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翠柏4舍自行车库有（临时可能也会）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1515" y="2902585"/>
            <a:ext cx="10312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寄送快递：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各大快递平台（如菜鸟等）线上预约寄件，自行和快递员联系交接（一般在菜鸟驿站）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在浙大后勤相关的工作人员处寄件，学生需要携带个人身份证（校园卡、学生证均不可以！）前往菜鸟驿站，按照工作人员要求扫描二维码，填写寄件表单，完成快件寄送。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1515" y="4286250"/>
            <a:ext cx="8989060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寄送信件：紫金港白沙邮局菜鸟驿站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旁边有个邮筒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收取信件：在宿舍楼外的车库信箱里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541895" y="4413250"/>
            <a:ext cx="2447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邮编：310058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1515" y="5342255"/>
            <a:ext cx="8989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外卖需要自行前往</a:t>
            </a:r>
            <a:r>
              <a:rPr lang="en-US" altLang="zh-CN" sz="2000" dirty="0">
                <a:solidFill>
                  <a:prstClr val="black"/>
                </a:solidFill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【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蓝田学园北门外卖柜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】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领取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1495" y="327025"/>
            <a:ext cx="38417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校园论坛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02640" y="1575435"/>
            <a:ext cx="1407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CC98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黑简" panose="02010600000101010101" charset="-122"/>
              <a:ea typeface="汉仪大黑简" panose="0201060000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2640" y="3513455"/>
            <a:ext cx="1407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朵朵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36345" y="2097405"/>
            <a:ext cx="5879465" cy="581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仅面向浙大学生、教职工、校友开放的校内论坛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网页版、微信小程序、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APP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黑简" panose="02010600000101010101" charset="-122"/>
              <a:ea typeface="汉仪大黑简" panose="0201060000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7120" y="2950210"/>
            <a:ext cx="5273675" cy="478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提醒：不建议使用真名或者学号作为用户名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91448" y="1575435"/>
            <a:ext cx="32334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新生宝典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似水流年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日用交易、数码交易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学习天地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一路走来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36345" y="4108450"/>
            <a:ext cx="503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面向所有人开放的校内外论坛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微信小程序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1495" y="327025"/>
            <a:ext cx="69888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常用微信公众号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6455" y="1437640"/>
            <a:ext cx="96316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浙大学生公寓管理服务中心（卧具预订、订水、电费充值、报修、毕至居预约等服务会在这里推送）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黑简" panose="02010600000101010101" charset="-122"/>
              <a:ea typeface="汉仪大黑简" panose="02010600000101010101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汉仪大黑简" panose="02010600000101010101" charset="-122"/>
                <a:ea typeface="汉仪大黑简" panose="02010600000101010101" charset="-122"/>
              </a:rPr>
              <a:t>浙大后勤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黑简" panose="02010600000101010101" charset="-122"/>
              <a:ea typeface="汉仪大黑简" panose="02010600000101010101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浙江大学求是学院（关注学院资讯！）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浙江大学蓝田学园（关注学园资讯！）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兰德力自助洗（预约使用洗衣机）</a:t>
            </a:r>
            <a:endParaRPr lang="en-US" altLang="zh-CN" sz="2400" dirty="0">
              <a:solidFill>
                <a:prstClr val="black"/>
              </a:solidFill>
              <a:latin typeface="汉仪大黑简" panose="02010600000101010101" charset="-122"/>
              <a:ea typeface="汉仪大黑简" panose="0201060000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汉仪大黑简" panose="02010600000101010101" charset="-122"/>
                <a:ea typeface="汉仪大黑简" panose="02010600000101010101" charset="-122"/>
              </a:rPr>
              <a:t>路老师的</a:t>
            </a:r>
            <a:r>
              <a:rPr lang="en-US" altLang="zh-CN" sz="2400" dirty="0">
                <a:solidFill>
                  <a:prstClr val="black"/>
                </a:solidFill>
                <a:latin typeface="汉仪大黑简" panose="02010600000101010101" charset="-122"/>
                <a:ea typeface="汉仪大黑简" panose="02010600000101010101" charset="-122"/>
              </a:rPr>
              <a:t>nonsense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Randall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爱数学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黑简" panose="02010600000101010101" charset="-122"/>
              <a:ea typeface="汉仪大黑简" panose="0201060000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黑简" panose="02010600000101010101" charset="-122"/>
              <a:ea typeface="汉仪大黑简" panose="0201060000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1495" y="327025"/>
            <a:ext cx="69888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+mn-cs"/>
              </a:rPr>
              <a:t>常用网站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22630" y="1350645"/>
            <a:ext cx="7654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浙大轻首页：https://zjuers.com/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 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</a:rPr>
              <a:t>（浙大人专属的网址导航）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20" y="1847658"/>
            <a:ext cx="6456321" cy="46833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16190" y="2018665"/>
            <a:ext cx="4500245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一些网址</a:t>
            </a:r>
            <a:endParaRPr lang="en-US" altLang="zh-CN" dirty="0"/>
          </a:p>
          <a:p>
            <a:pPr lvl="0">
              <a:lnSpc>
                <a:spcPct val="150000"/>
              </a:lnSpc>
              <a:defRPr/>
            </a:pPr>
            <a:r>
              <a:rPr lang="en-US" altLang="zh-CN" dirty="0">
                <a:hlinkClick r:id="rId3"/>
              </a:rPr>
              <a:t>https://zjuers.com/welcome/</a:t>
            </a:r>
            <a:endParaRPr lang="en-US" altLang="zh-CN" dirty="0"/>
          </a:p>
          <a:p>
            <a:pPr lvl="0">
              <a:lnSpc>
                <a:spcPct val="150000"/>
              </a:lnSpc>
              <a:defRPr/>
            </a:pPr>
            <a:r>
              <a:rPr lang="en-US" altLang="zh-CN" dirty="0">
                <a:hlinkClick r:id="rId4"/>
              </a:rPr>
              <a:t>Z-Library – </a:t>
            </a:r>
            <a:r>
              <a:rPr lang="zh-CN" altLang="en-US" dirty="0">
                <a:hlinkClick r:id="rId4"/>
              </a:rPr>
              <a:t>世界上最大的电子图书馆。自由访问知识和文化。</a:t>
            </a:r>
            <a:r>
              <a:rPr lang="en-US" altLang="zh-CN" dirty="0"/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dirty="0" err="1">
                <a:hlinkClick r:id="rId5"/>
              </a:rPr>
              <a:t>AskManyAI</a:t>
            </a:r>
            <a:endParaRPr lang="en-US" altLang="zh-CN" dirty="0"/>
          </a:p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hlinkClick r:id="rId6"/>
              </a:rPr>
              <a:t>大英默写器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黑简" panose="02010600000101010101" charset="-122"/>
              <a:ea typeface="汉仪大黑简" panose="02010600000101010101" charset="-122"/>
              <a:cs typeface="汉仪大黑简" panose="0201060000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矩形 1"/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2097161" name="图形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grpSp>
        <p:nvGrpSpPr>
          <p:cNvPr id="2097181" name="组合 2097180">
            <a:extLst>
              <a:ext uri="{FF2B5EF4-FFF2-40B4-BE49-F238E27FC236}">
                <a16:creationId xmlns:a16="http://schemas.microsoft.com/office/drawing/2014/main" id="{CD485E25-A187-E143-AB4F-72DFC593C5C6}"/>
              </a:ext>
            </a:extLst>
          </p:cNvPr>
          <p:cNvGrpSpPr/>
          <p:nvPr/>
        </p:nvGrpSpPr>
        <p:grpSpPr>
          <a:xfrm>
            <a:off x="1667402" y="1636904"/>
            <a:ext cx="1301106" cy="1301106"/>
            <a:chOff x="2262782" y="1446400"/>
            <a:chExt cx="1301106" cy="1301106"/>
          </a:xfrm>
        </p:grpSpPr>
        <p:sp>
          <p:nvSpPr>
            <p:cNvPr id="2097182" name="椭圆 2097181">
              <a:extLst>
                <a:ext uri="{FF2B5EF4-FFF2-40B4-BE49-F238E27FC236}">
                  <a16:creationId xmlns:a16="http://schemas.microsoft.com/office/drawing/2014/main" id="{F169C395-210A-0537-4A8D-31A307D40C8D}"/>
                </a:ext>
              </a:extLst>
            </p:cNvPr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2097183" name="KSO_Shape">
              <a:extLst>
                <a:ext uri="{FF2B5EF4-FFF2-40B4-BE49-F238E27FC236}">
                  <a16:creationId xmlns:a16="http://schemas.microsoft.com/office/drawing/2014/main" id="{5D744E33-BAD4-C5C2-1154-9FCD1CD4BE70}"/>
                </a:ext>
              </a:extLst>
            </p:cNvPr>
            <p:cNvSpPr/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ECB36A8-B526-1F09-5373-40CA8308CF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t="23463" r="26340" b="26404"/>
          <a:stretch/>
        </p:blipFill>
        <p:spPr>
          <a:xfrm>
            <a:off x="4402323" y="785835"/>
            <a:ext cx="7550524" cy="47705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9045A1-49B3-D6BF-9C24-E0E1E9F7ABC4}"/>
              </a:ext>
            </a:extLst>
          </p:cNvPr>
          <p:cNvSpPr txBox="1"/>
          <p:nvPr/>
        </p:nvSpPr>
        <p:spPr>
          <a:xfrm>
            <a:off x="4693024" y="5788959"/>
            <a:ext cx="6918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学生曾因作弊、剽窃、抄袭等学术不端行为受到记过及以上处分的，学校可以不授予其学位或者暂缓一年受理其学位申请。</a:t>
            </a:r>
            <a:endParaRPr lang="en-US" altLang="zh-CN" b="1" dirty="0">
              <a:latin typeface="+mj-ea"/>
              <a:ea typeface="+mj-ea"/>
            </a:endParaRPr>
          </a:p>
          <a:p>
            <a:pPr algn="r"/>
            <a:r>
              <a:rPr lang="en-US" altLang="zh-CN" b="1" dirty="0">
                <a:latin typeface="+mj-ea"/>
                <a:ea typeface="+mj-ea"/>
              </a:rPr>
              <a:t>——</a:t>
            </a:r>
            <a:r>
              <a:rPr lang="zh-CN" altLang="en-US" b="1" dirty="0">
                <a:latin typeface="+mj-ea"/>
                <a:ea typeface="+mj-ea"/>
              </a:rPr>
              <a:t>浙江大学本科学生学籍管理办法 第五十八条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16B715-D491-3F34-CE7A-E8BA44467B04}"/>
              </a:ext>
            </a:extLst>
          </p:cNvPr>
          <p:cNvSpPr txBox="1"/>
          <p:nvPr/>
        </p:nvSpPr>
        <p:spPr>
          <a:xfrm>
            <a:off x="540428" y="3326284"/>
            <a:ext cx="3555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3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诚信</a:t>
            </a:r>
            <a:r>
              <a:rPr lang="en-US" altLang="zh-CN" sz="3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】</a:t>
            </a:r>
            <a:r>
              <a:rPr lang="zh-CN" altLang="en-US" sz="32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是每一位浙大新生的必修课</a:t>
            </a:r>
          </a:p>
        </p:txBody>
      </p:sp>
    </p:spTree>
    <p:extLst>
      <p:ext uri="{BB962C8B-B14F-4D97-AF65-F5344CB8AC3E}">
        <p14:creationId xmlns:p14="http://schemas.microsoft.com/office/powerpoint/2010/main" val="423588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矩形 1"/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2097161" name="图形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2097178" name="矩形 2097177">
            <a:extLst>
              <a:ext uri="{FF2B5EF4-FFF2-40B4-BE49-F238E27FC236}">
                <a16:creationId xmlns:a16="http://schemas.microsoft.com/office/drawing/2014/main" id="{F5A63B71-2F57-E553-3AD7-AABE49BFD79B}"/>
              </a:ext>
            </a:extLst>
          </p:cNvPr>
          <p:cNvSpPr/>
          <p:nvPr/>
        </p:nvSpPr>
        <p:spPr>
          <a:xfrm>
            <a:off x="0" y="553263"/>
            <a:ext cx="4285129" cy="630473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097180" name="TextBox 14">
            <a:extLst>
              <a:ext uri="{FF2B5EF4-FFF2-40B4-BE49-F238E27FC236}">
                <a16:creationId xmlns:a16="http://schemas.microsoft.com/office/drawing/2014/main" id="{DF56929C-5C94-D00C-809C-EE3790E7D7CE}"/>
              </a:ext>
            </a:extLst>
          </p:cNvPr>
          <p:cNvSpPr txBox="1"/>
          <p:nvPr/>
        </p:nvSpPr>
        <p:spPr>
          <a:xfrm>
            <a:off x="2935573" y="3900696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第七部分</a:t>
            </a:r>
          </a:p>
        </p:txBody>
      </p:sp>
      <p:grpSp>
        <p:nvGrpSpPr>
          <p:cNvPr id="2097181" name="组合 2097180">
            <a:extLst>
              <a:ext uri="{FF2B5EF4-FFF2-40B4-BE49-F238E27FC236}">
                <a16:creationId xmlns:a16="http://schemas.microsoft.com/office/drawing/2014/main" id="{CD485E25-A187-E143-AB4F-72DFC593C5C6}"/>
              </a:ext>
            </a:extLst>
          </p:cNvPr>
          <p:cNvGrpSpPr/>
          <p:nvPr/>
        </p:nvGrpSpPr>
        <p:grpSpPr>
          <a:xfrm>
            <a:off x="2736443" y="2450447"/>
            <a:ext cx="1301106" cy="1301106"/>
            <a:chOff x="2262782" y="1446400"/>
            <a:chExt cx="1301106" cy="1301106"/>
          </a:xfrm>
        </p:grpSpPr>
        <p:sp>
          <p:nvSpPr>
            <p:cNvPr id="2097182" name="椭圆 2097181">
              <a:extLst>
                <a:ext uri="{FF2B5EF4-FFF2-40B4-BE49-F238E27FC236}">
                  <a16:creationId xmlns:a16="http://schemas.microsoft.com/office/drawing/2014/main" id="{F169C395-210A-0537-4A8D-31A307D40C8D}"/>
                </a:ext>
              </a:extLst>
            </p:cNvPr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2097183" name="KSO_Shape">
              <a:extLst>
                <a:ext uri="{FF2B5EF4-FFF2-40B4-BE49-F238E27FC236}">
                  <a16:creationId xmlns:a16="http://schemas.microsoft.com/office/drawing/2014/main" id="{5D744E33-BAD4-C5C2-1154-9FCD1CD4BE70}"/>
                </a:ext>
              </a:extLst>
            </p:cNvPr>
            <p:cNvSpPr/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83A9A3-119C-0B73-C38E-57D573CE4FE4}"/>
              </a:ext>
            </a:extLst>
          </p:cNvPr>
          <p:cNvSpPr txBox="1"/>
          <p:nvPr/>
        </p:nvSpPr>
        <p:spPr>
          <a:xfrm>
            <a:off x="4974538" y="2777500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黑体" panose="02010600030101010101" charset="-122"/>
                <a:ea typeface="黑体" panose="02010600030101010101" charset="-122"/>
              </a:rPr>
              <a:t>班主任总结</a:t>
            </a:r>
          </a:p>
        </p:txBody>
      </p:sp>
    </p:spTree>
    <p:extLst>
      <p:ext uri="{BB962C8B-B14F-4D97-AF65-F5344CB8AC3E}">
        <p14:creationId xmlns:p14="http://schemas.microsoft.com/office/powerpoint/2010/main" val="276116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178" grpId="0" animBg="1"/>
      <p:bldP spid="2097180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图形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09" y="1445121"/>
            <a:ext cx="5215098" cy="433039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79" name="图形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80" name="图形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48725" name="矩形 19"/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048726" name="文本框 16"/>
          <p:cNvSpPr txBox="1"/>
          <p:nvPr/>
        </p:nvSpPr>
        <p:spPr>
          <a:xfrm>
            <a:off x="7464151" y="2075039"/>
            <a:ext cx="3318979" cy="2076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预祝大家顺利融入新班级和校园生活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!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97181" name="图形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2097182" name="图形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83" name="图形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84" name="图形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48727" name="文本框 24"/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097185" name="图形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86" name="图形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87" name="图形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88" name="图形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097189" name="图片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504" y="1189878"/>
            <a:ext cx="5961580" cy="4470903"/>
          </a:xfrm>
          <a:prstGeom prst="rect">
            <a:avLst/>
          </a:prstGeom>
        </p:spPr>
      </p:pic>
      <p:sp>
        <p:nvSpPr>
          <p:cNvPr id="1048728" name="矩形 2"/>
          <p:cNvSpPr/>
          <p:nvPr/>
        </p:nvSpPr>
        <p:spPr>
          <a:xfrm>
            <a:off x="183550" y="1189877"/>
            <a:ext cx="5970535" cy="4470904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9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30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9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9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9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9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9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9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5" grpId="0" animBg="1"/>
      <p:bldP spid="1048726" grpId="0"/>
      <p:bldP spid="10487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矩形 1"/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2097161" name="图形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2097178" name="矩形 2097177">
            <a:extLst>
              <a:ext uri="{FF2B5EF4-FFF2-40B4-BE49-F238E27FC236}">
                <a16:creationId xmlns:a16="http://schemas.microsoft.com/office/drawing/2014/main" id="{F5A63B71-2F57-E553-3AD7-AABE49BFD79B}"/>
              </a:ext>
            </a:extLst>
          </p:cNvPr>
          <p:cNvSpPr/>
          <p:nvPr/>
        </p:nvSpPr>
        <p:spPr>
          <a:xfrm>
            <a:off x="0" y="553263"/>
            <a:ext cx="4285129" cy="630473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097179" name="TextBox 1">
            <a:extLst>
              <a:ext uri="{FF2B5EF4-FFF2-40B4-BE49-F238E27FC236}">
                <a16:creationId xmlns:a16="http://schemas.microsoft.com/office/drawing/2014/main" id="{5874075F-84A9-DB16-3DD7-8C43CB43F683}"/>
              </a:ext>
            </a:extLst>
          </p:cNvPr>
          <p:cNvSpPr txBox="1"/>
          <p:nvPr/>
        </p:nvSpPr>
        <p:spPr>
          <a:xfrm>
            <a:off x="4974538" y="2777500"/>
            <a:ext cx="3786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黑体" panose="02010600030101010101" charset="-122"/>
                <a:ea typeface="黑体" panose="02010600030101010101" charset="-122"/>
              </a:rPr>
              <a:t>兼职辅导员讲话</a:t>
            </a:r>
          </a:p>
        </p:txBody>
      </p:sp>
      <p:sp>
        <p:nvSpPr>
          <p:cNvPr id="2097180" name="TextBox 14">
            <a:extLst>
              <a:ext uri="{FF2B5EF4-FFF2-40B4-BE49-F238E27FC236}">
                <a16:creationId xmlns:a16="http://schemas.microsoft.com/office/drawing/2014/main" id="{DF56929C-5C94-D00C-809C-EE3790E7D7CE}"/>
              </a:ext>
            </a:extLst>
          </p:cNvPr>
          <p:cNvSpPr txBox="1"/>
          <p:nvPr/>
        </p:nvSpPr>
        <p:spPr>
          <a:xfrm>
            <a:off x="2935573" y="3900696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第二部分</a:t>
            </a:r>
          </a:p>
        </p:txBody>
      </p:sp>
      <p:grpSp>
        <p:nvGrpSpPr>
          <p:cNvPr id="2097181" name="组合 2097180">
            <a:extLst>
              <a:ext uri="{FF2B5EF4-FFF2-40B4-BE49-F238E27FC236}">
                <a16:creationId xmlns:a16="http://schemas.microsoft.com/office/drawing/2014/main" id="{CD485E25-A187-E143-AB4F-72DFC593C5C6}"/>
              </a:ext>
            </a:extLst>
          </p:cNvPr>
          <p:cNvGrpSpPr/>
          <p:nvPr/>
        </p:nvGrpSpPr>
        <p:grpSpPr>
          <a:xfrm>
            <a:off x="2736443" y="2450447"/>
            <a:ext cx="1301106" cy="1301106"/>
            <a:chOff x="2262782" y="1446400"/>
            <a:chExt cx="1301106" cy="1301106"/>
          </a:xfrm>
        </p:grpSpPr>
        <p:sp>
          <p:nvSpPr>
            <p:cNvPr id="2097182" name="椭圆 2097181">
              <a:extLst>
                <a:ext uri="{FF2B5EF4-FFF2-40B4-BE49-F238E27FC236}">
                  <a16:creationId xmlns:a16="http://schemas.microsoft.com/office/drawing/2014/main" id="{F169C395-210A-0537-4A8D-31A307D40C8D}"/>
                </a:ext>
              </a:extLst>
            </p:cNvPr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2097183" name="KSO_Shape">
              <a:extLst>
                <a:ext uri="{FF2B5EF4-FFF2-40B4-BE49-F238E27FC236}">
                  <a16:creationId xmlns:a16="http://schemas.microsoft.com/office/drawing/2014/main" id="{5D744E33-BAD4-C5C2-1154-9FCD1CD4BE70}"/>
                </a:ext>
              </a:extLst>
            </p:cNvPr>
            <p:cNvSpPr/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6E780D3-0CA7-1C08-C70D-9C801451C66C}"/>
              </a:ext>
            </a:extLst>
          </p:cNvPr>
          <p:cNvSpPr txBox="1"/>
          <p:nvPr/>
        </p:nvSpPr>
        <p:spPr>
          <a:xfrm>
            <a:off x="4974538" y="3792974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兼辅：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0986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9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178" grpId="0" animBg="1"/>
      <p:bldP spid="2097179" grpId="0"/>
      <p:bldP spid="20971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矩形 1"/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2097161" name="图形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2097178" name="矩形 2097177">
            <a:extLst>
              <a:ext uri="{FF2B5EF4-FFF2-40B4-BE49-F238E27FC236}">
                <a16:creationId xmlns:a16="http://schemas.microsoft.com/office/drawing/2014/main" id="{F5A63B71-2F57-E553-3AD7-AABE49BFD79B}"/>
              </a:ext>
            </a:extLst>
          </p:cNvPr>
          <p:cNvSpPr/>
          <p:nvPr/>
        </p:nvSpPr>
        <p:spPr>
          <a:xfrm>
            <a:off x="0" y="553263"/>
            <a:ext cx="4285129" cy="630473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097179" name="TextBox 1">
            <a:extLst>
              <a:ext uri="{FF2B5EF4-FFF2-40B4-BE49-F238E27FC236}">
                <a16:creationId xmlns:a16="http://schemas.microsoft.com/office/drawing/2014/main" id="{5874075F-84A9-DB16-3DD7-8C43CB43F683}"/>
              </a:ext>
            </a:extLst>
          </p:cNvPr>
          <p:cNvSpPr txBox="1"/>
          <p:nvPr/>
        </p:nvSpPr>
        <p:spPr>
          <a:xfrm>
            <a:off x="4962506" y="2536869"/>
            <a:ext cx="5541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黑体" panose="02010600030101010101" charset="-122"/>
                <a:ea typeface="黑体" panose="02010600030101010101" charset="-122"/>
              </a:rPr>
              <a:t>学长组自我介绍</a:t>
            </a:r>
            <a:endParaRPr lang="en-US" altLang="zh-CN" sz="4000" b="1" dirty="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097180" name="TextBox 14">
            <a:extLst>
              <a:ext uri="{FF2B5EF4-FFF2-40B4-BE49-F238E27FC236}">
                <a16:creationId xmlns:a16="http://schemas.microsoft.com/office/drawing/2014/main" id="{DF56929C-5C94-D00C-809C-EE3790E7D7CE}"/>
              </a:ext>
            </a:extLst>
          </p:cNvPr>
          <p:cNvSpPr txBox="1"/>
          <p:nvPr/>
        </p:nvSpPr>
        <p:spPr>
          <a:xfrm>
            <a:off x="2935573" y="3900696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第三部分</a:t>
            </a:r>
          </a:p>
        </p:txBody>
      </p:sp>
      <p:grpSp>
        <p:nvGrpSpPr>
          <p:cNvPr id="2097181" name="组合 2097180">
            <a:extLst>
              <a:ext uri="{FF2B5EF4-FFF2-40B4-BE49-F238E27FC236}">
                <a16:creationId xmlns:a16="http://schemas.microsoft.com/office/drawing/2014/main" id="{CD485E25-A187-E143-AB4F-72DFC593C5C6}"/>
              </a:ext>
            </a:extLst>
          </p:cNvPr>
          <p:cNvGrpSpPr/>
          <p:nvPr/>
        </p:nvGrpSpPr>
        <p:grpSpPr>
          <a:xfrm>
            <a:off x="2736443" y="2450447"/>
            <a:ext cx="1301106" cy="1301106"/>
            <a:chOff x="2262782" y="1446400"/>
            <a:chExt cx="1301106" cy="1301106"/>
          </a:xfrm>
        </p:grpSpPr>
        <p:sp>
          <p:nvSpPr>
            <p:cNvPr id="2097182" name="椭圆 2097181">
              <a:extLst>
                <a:ext uri="{FF2B5EF4-FFF2-40B4-BE49-F238E27FC236}">
                  <a16:creationId xmlns:a16="http://schemas.microsoft.com/office/drawing/2014/main" id="{F169C395-210A-0537-4A8D-31A307D40C8D}"/>
                </a:ext>
              </a:extLst>
            </p:cNvPr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2097183" name="KSO_Shape">
              <a:extLst>
                <a:ext uri="{FF2B5EF4-FFF2-40B4-BE49-F238E27FC236}">
                  <a16:creationId xmlns:a16="http://schemas.microsoft.com/office/drawing/2014/main" id="{5D744E33-BAD4-C5C2-1154-9FCD1CD4BE70}"/>
                </a:ext>
              </a:extLst>
            </p:cNvPr>
            <p:cNvSpPr/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A7E29E4-6A84-44DB-EF5D-76A2BA4C3FB7}"/>
              </a:ext>
            </a:extLst>
          </p:cNvPr>
          <p:cNvSpPr txBox="1"/>
          <p:nvPr/>
        </p:nvSpPr>
        <p:spPr>
          <a:xfrm>
            <a:off x="4963005" y="3613246"/>
            <a:ext cx="6424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学长组信息：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519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9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178" grpId="0" animBg="1"/>
      <p:bldP spid="2097179" grpId="0"/>
      <p:bldP spid="20971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CEEF5-9DCF-AC75-D4F2-D513943F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矩形 1">
            <a:extLst>
              <a:ext uri="{FF2B5EF4-FFF2-40B4-BE49-F238E27FC236}">
                <a16:creationId xmlns:a16="http://schemas.microsoft.com/office/drawing/2014/main" id="{5DB9EEEF-2216-17EC-7741-35AE832A33EB}"/>
              </a:ext>
            </a:extLst>
          </p:cNvPr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2097161" name="图形 73">
            <a:extLst>
              <a:ext uri="{FF2B5EF4-FFF2-40B4-BE49-F238E27FC236}">
                <a16:creationId xmlns:a16="http://schemas.microsoft.com/office/drawing/2014/main" id="{62DECF30-210A-9A22-449E-9D230AC0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2097178" name="矩形 2097177">
            <a:extLst>
              <a:ext uri="{FF2B5EF4-FFF2-40B4-BE49-F238E27FC236}">
                <a16:creationId xmlns:a16="http://schemas.microsoft.com/office/drawing/2014/main" id="{0C39893B-09D2-69A2-6ABF-47C4EE9D312A}"/>
              </a:ext>
            </a:extLst>
          </p:cNvPr>
          <p:cNvSpPr/>
          <p:nvPr/>
        </p:nvSpPr>
        <p:spPr>
          <a:xfrm>
            <a:off x="0" y="553263"/>
            <a:ext cx="4285129" cy="630473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097179" name="TextBox 1">
            <a:extLst>
              <a:ext uri="{FF2B5EF4-FFF2-40B4-BE49-F238E27FC236}">
                <a16:creationId xmlns:a16="http://schemas.microsoft.com/office/drawing/2014/main" id="{79B2378D-7AC4-0AEC-36BD-EF93DBF02C0D}"/>
              </a:ext>
            </a:extLst>
          </p:cNvPr>
          <p:cNvSpPr txBox="1"/>
          <p:nvPr/>
        </p:nvSpPr>
        <p:spPr>
          <a:xfrm>
            <a:off x="4974538" y="2777500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黑体" panose="02010600030101010101" charset="-122"/>
                <a:ea typeface="黑体" panose="02010600030101010101" charset="-122"/>
              </a:rPr>
              <a:t>破冰游戏</a:t>
            </a:r>
          </a:p>
        </p:txBody>
      </p:sp>
      <p:sp>
        <p:nvSpPr>
          <p:cNvPr id="2097180" name="TextBox 14">
            <a:extLst>
              <a:ext uri="{FF2B5EF4-FFF2-40B4-BE49-F238E27FC236}">
                <a16:creationId xmlns:a16="http://schemas.microsoft.com/office/drawing/2014/main" id="{CED9142C-0590-139C-F3C0-5D366C81103F}"/>
              </a:ext>
            </a:extLst>
          </p:cNvPr>
          <p:cNvSpPr txBox="1"/>
          <p:nvPr/>
        </p:nvSpPr>
        <p:spPr>
          <a:xfrm>
            <a:off x="2935573" y="3900696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第四部分</a:t>
            </a:r>
          </a:p>
        </p:txBody>
      </p:sp>
      <p:grpSp>
        <p:nvGrpSpPr>
          <p:cNvPr id="2097181" name="组合 2097180">
            <a:extLst>
              <a:ext uri="{FF2B5EF4-FFF2-40B4-BE49-F238E27FC236}">
                <a16:creationId xmlns:a16="http://schemas.microsoft.com/office/drawing/2014/main" id="{88B60882-E59B-B001-ED8E-F5CBE6552ADD}"/>
              </a:ext>
            </a:extLst>
          </p:cNvPr>
          <p:cNvGrpSpPr/>
          <p:nvPr/>
        </p:nvGrpSpPr>
        <p:grpSpPr>
          <a:xfrm>
            <a:off x="2736443" y="2450447"/>
            <a:ext cx="1301106" cy="1301106"/>
            <a:chOff x="2262782" y="1446400"/>
            <a:chExt cx="1301106" cy="1301106"/>
          </a:xfrm>
        </p:grpSpPr>
        <p:sp>
          <p:nvSpPr>
            <p:cNvPr id="2097182" name="椭圆 2097181">
              <a:extLst>
                <a:ext uri="{FF2B5EF4-FFF2-40B4-BE49-F238E27FC236}">
                  <a16:creationId xmlns:a16="http://schemas.microsoft.com/office/drawing/2014/main" id="{A5A98638-D7AF-DEA6-D40A-32EBD72EDE65}"/>
                </a:ext>
              </a:extLst>
            </p:cNvPr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2097183" name="KSO_Shape">
              <a:extLst>
                <a:ext uri="{FF2B5EF4-FFF2-40B4-BE49-F238E27FC236}">
                  <a16:creationId xmlns:a16="http://schemas.microsoft.com/office/drawing/2014/main" id="{3075B62A-745C-459C-ED62-95A069C9235A}"/>
                </a:ext>
              </a:extLst>
            </p:cNvPr>
            <p:cNvSpPr/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5A43852-B6EA-06A2-DED6-E43F9B11C487}"/>
              </a:ext>
            </a:extLst>
          </p:cNvPr>
          <p:cNvSpPr txBox="1"/>
          <p:nvPr/>
        </p:nvSpPr>
        <p:spPr>
          <a:xfrm>
            <a:off x="5401621" y="4450887"/>
            <a:ext cx="4111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让我们在轻松愉快的氛围中加深对彼此和集体的了解</a:t>
            </a:r>
            <a:r>
              <a:rPr lang="en-US" altLang="zh-CN" sz="2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~~~</a:t>
            </a:r>
            <a:endParaRPr lang="zh-CN" altLang="en-US" sz="2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69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9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9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178" grpId="0" animBg="1"/>
      <p:bldP spid="2097179" grpId="0"/>
      <p:bldP spid="2097180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6AB8165-7285-6907-785D-77E2E157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92" y="-107322"/>
            <a:ext cx="2570816" cy="15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BFDA0E-B167-5B00-EFDA-18988DD6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49" y="287808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8800" b="1" dirty="0">
                <a:latin typeface="黑体" panose="02010609060101010101" pitchFamily="49" charset="-122"/>
                <a:ea typeface="黑体" panose="02010609060101010101" pitchFamily="49" charset="-122"/>
              </a:rPr>
              <a:t>01 </a:t>
            </a:r>
            <a:r>
              <a:rPr lang="zh-CN" altLang="en-US" sz="8800" b="1" dirty="0">
                <a:latin typeface="黑体" panose="02010609060101010101" pitchFamily="49" charset="-122"/>
                <a:ea typeface="黑体" panose="02010609060101010101" pitchFamily="49" charset="-122"/>
              </a:rPr>
              <a:t>抽奖自我介绍</a:t>
            </a:r>
          </a:p>
        </p:txBody>
      </p:sp>
      <p:sp>
        <p:nvSpPr>
          <p:cNvPr id="4" name="双波形 3">
            <a:extLst>
              <a:ext uri="{FF2B5EF4-FFF2-40B4-BE49-F238E27FC236}">
                <a16:creationId xmlns:a16="http://schemas.microsoft.com/office/drawing/2014/main" id="{F7AA2580-906B-A4B7-5989-F5D927915365}"/>
              </a:ext>
            </a:extLst>
          </p:cNvPr>
          <p:cNvSpPr/>
          <p:nvPr/>
        </p:nvSpPr>
        <p:spPr>
          <a:xfrm rot="5400000">
            <a:off x="-4362719" y="-235517"/>
            <a:ext cx="7296377" cy="7552768"/>
          </a:xfrm>
          <a:prstGeom prst="doubleWav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26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FA2EC36-817D-4D85-3634-FC07128A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481" y="-3732"/>
            <a:ext cx="2513549" cy="151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BFDA0E-B167-5B00-EFDA-18988DD6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06" y="1359303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9600" b="1" dirty="0">
                <a:latin typeface="黑体" panose="02010609060101010101" pitchFamily="49" charset="-122"/>
                <a:ea typeface="黑体" panose="02010609060101010101" pitchFamily="49" charset="-122"/>
              </a:rPr>
              <a:t>02 </a:t>
            </a:r>
            <a:r>
              <a:rPr lang="zh-CN" altLang="en-US" sz="9600" b="1" dirty="0">
                <a:latin typeface="黑体" panose="02010609060101010101" pitchFamily="49" charset="-122"/>
                <a:ea typeface="黑体" panose="02010609060101010101" pitchFamily="49" charset="-122"/>
              </a:rPr>
              <a:t>报数炸弹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22034-F71E-9660-C0BB-6E44572B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106" y="2814953"/>
            <a:ext cx="6932024" cy="4351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我将组织大家依次报数，当两个人同时报道一个数时，就要迅速站起来，说出对方同学的名字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zh-CN" altLang="en-US" b="1" dirty="0">
                <a:latin typeface="+mj-ea"/>
                <a:ea typeface="+mj-ea"/>
              </a:rPr>
              <a:t>小组可以帮忙提醒，但是要站着的同学说出来名字才算数，说出的小组加一分，没说则要扣一分</a:t>
            </a:r>
            <a:endParaRPr lang="en-US" altLang="zh-CN" b="1" dirty="0">
              <a:latin typeface="+mj-ea"/>
              <a:ea typeface="+mj-ea"/>
            </a:endParaRPr>
          </a:p>
          <a:p>
            <a:endParaRPr lang="en-US" altLang="zh-CN" b="1" dirty="0">
              <a:latin typeface="+mj-ea"/>
              <a:ea typeface="+mj-ea"/>
            </a:endParaRPr>
          </a:p>
        </p:txBody>
      </p:sp>
      <p:sp>
        <p:nvSpPr>
          <p:cNvPr id="4" name="双波形 3">
            <a:extLst>
              <a:ext uri="{FF2B5EF4-FFF2-40B4-BE49-F238E27FC236}">
                <a16:creationId xmlns:a16="http://schemas.microsoft.com/office/drawing/2014/main" id="{F7AA2580-906B-A4B7-5989-F5D927915365}"/>
              </a:ext>
            </a:extLst>
          </p:cNvPr>
          <p:cNvSpPr/>
          <p:nvPr/>
        </p:nvSpPr>
        <p:spPr>
          <a:xfrm rot="5400000">
            <a:off x="8599910" y="-128195"/>
            <a:ext cx="7296377" cy="7552768"/>
          </a:xfrm>
          <a:prstGeom prst="doubleWav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连接符: 曲线 5">
            <a:extLst>
              <a:ext uri="{FF2B5EF4-FFF2-40B4-BE49-F238E27FC236}">
                <a16:creationId xmlns:a16="http://schemas.microsoft.com/office/drawing/2014/main" id="{BB4F69B9-06DB-BB87-A563-BD9C3410B1C9}"/>
              </a:ext>
            </a:extLst>
          </p:cNvPr>
          <p:cNvCxnSpPr/>
          <p:nvPr/>
        </p:nvCxnSpPr>
        <p:spPr>
          <a:xfrm flipV="1">
            <a:off x="4055897" y="762935"/>
            <a:ext cx="499274" cy="409517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A5267D7-91B4-3130-8AC9-8EC59D21C8F4}"/>
              </a:ext>
            </a:extLst>
          </p:cNvPr>
          <p:cNvSpPr txBox="1"/>
          <p:nvPr/>
        </p:nvSpPr>
        <p:spPr>
          <a:xfrm>
            <a:off x="4745904" y="476834"/>
            <a:ext cx="3926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9A2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大家还记得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59A2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9A2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班级同学的名字嘛</a:t>
            </a:r>
          </a:p>
        </p:txBody>
      </p:sp>
      <p:pic>
        <p:nvPicPr>
          <p:cNvPr id="9" name="图片 8" descr="模糊的狗的修图&#10;&#10;描述已自动生成">
            <a:extLst>
              <a:ext uri="{FF2B5EF4-FFF2-40B4-BE49-F238E27FC236}">
                <a16:creationId xmlns:a16="http://schemas.microsoft.com/office/drawing/2014/main" id="{628EB877-EA41-BA92-8CA9-0B1CF9E98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18" y="5122370"/>
            <a:ext cx="1510196" cy="149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FA2EC36-817D-4D85-3634-FC07128A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481" y="-3732"/>
            <a:ext cx="2513549" cy="151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BFDA0E-B167-5B00-EFDA-18988DD6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05" y="1311802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黑体" panose="02010609060101010101" pitchFamily="49" charset="-122"/>
                <a:ea typeface="黑体" panose="02010609060101010101" pitchFamily="49" charset="-122"/>
              </a:rPr>
              <a:t>03 </a:t>
            </a:r>
            <a:r>
              <a:rPr lang="zh-CN" altLang="en-US" sz="8000" b="1" dirty="0">
                <a:latin typeface="黑体" panose="02010609060101010101" pitchFamily="49" charset="-122"/>
                <a:ea typeface="黑体" panose="02010609060101010101" pitchFamily="49" charset="-122"/>
              </a:rPr>
              <a:t>拍卖会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22034-F71E-9660-C0BB-6E44572B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105" y="2637365"/>
            <a:ext cx="7552769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每组初始拥有相同数量的虚拟资金（</a:t>
            </a:r>
            <a:r>
              <a:rPr lang="en-US" altLang="zh-CN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4000</a:t>
            </a:r>
            <a:r>
              <a:rPr lang="zh-CN" altLang="en-US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元）。</a:t>
            </a:r>
          </a:p>
          <a:p>
            <a:pPr algn="just">
              <a:lnSpc>
                <a:spcPct val="150000"/>
              </a:lnSpc>
            </a:pPr>
            <a:r>
              <a:rPr lang="zh-CN" altLang="en-US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拍品：有多件不同拍品，每件标注名称、简介和起拍价。</a:t>
            </a:r>
          </a:p>
          <a:p>
            <a:pPr algn="just">
              <a:lnSpc>
                <a:spcPct val="150000"/>
              </a:lnSpc>
            </a:pPr>
            <a:r>
              <a:rPr lang="zh-CN" altLang="en-US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竞拍流程 ：</a:t>
            </a:r>
            <a:r>
              <a:rPr lang="en-US" altLang="zh-CN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拍卖师依次展示拍品，说明起拍价后开始竞价。</a:t>
            </a:r>
          </a:p>
          <a:p>
            <a:pPr algn="just">
              <a:lnSpc>
                <a:spcPct val="150000"/>
              </a:lnSpc>
            </a:pPr>
            <a:r>
              <a:rPr lang="en-US" altLang="zh-CN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玩家可自由举手出价，每次加价不能低于设定的最小幅度，所有商品都是起拍</a:t>
            </a:r>
            <a:r>
              <a:rPr lang="en-US" altLang="zh-CN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zh-CN" altLang="en-US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，加价不小于</a:t>
            </a:r>
            <a:r>
              <a:rPr lang="en-US" altLang="zh-CN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en-US" altLang="zh-CN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当拍卖师连续三次问“还有更高出价吗”，没人再出价时，槌声落下，最高出价者买下该拍品，从其资金中扣除对应金额。</a:t>
            </a:r>
          </a:p>
          <a:p>
            <a:pPr algn="just">
              <a:lnSpc>
                <a:spcPct val="150000"/>
              </a:lnSpc>
            </a:pPr>
            <a:r>
              <a:rPr lang="zh-CN" altLang="en-US" sz="29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胜负判定：所有拍品拍完后，计算每组玩家手中拍品的总价值（按设定估值）加上剩余资金，总金额最高者获胜。</a:t>
            </a:r>
          </a:p>
          <a:p>
            <a:pPr algn="just">
              <a:lnSpc>
                <a:spcPct val="150000"/>
              </a:lnSpc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双波形 3">
            <a:extLst>
              <a:ext uri="{FF2B5EF4-FFF2-40B4-BE49-F238E27FC236}">
                <a16:creationId xmlns:a16="http://schemas.microsoft.com/office/drawing/2014/main" id="{F7AA2580-906B-A4B7-5989-F5D927915365}"/>
              </a:ext>
            </a:extLst>
          </p:cNvPr>
          <p:cNvSpPr/>
          <p:nvPr/>
        </p:nvSpPr>
        <p:spPr>
          <a:xfrm rot="5400000">
            <a:off x="8599910" y="-128195"/>
            <a:ext cx="7296377" cy="7552768"/>
          </a:xfrm>
          <a:prstGeom prst="doubleWav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83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767B8-3EDD-C079-4C73-2F8B564B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A63907-2993-8A69-8DF3-83AFC8E75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6338656" cy="780751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620F55-3DA7-5004-5C99-2C30DD440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95" y="-430438"/>
            <a:ext cx="3421750" cy="754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7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自定义 6">
      <a:dk1>
        <a:srgbClr val="0059A2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1403</Words>
  <Application>Microsoft Office PowerPoint</Application>
  <PresentationFormat>宽屏</PresentationFormat>
  <Paragraphs>99</Paragraphs>
  <Slides>29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等线</vt:lpstr>
      <vt:lpstr>等线 Light</vt:lpstr>
      <vt:lpstr>方正姚体</vt:lpstr>
      <vt:lpstr>汉仪大黑简</vt:lpstr>
      <vt:lpstr>黑体</vt:lpstr>
      <vt:lpstr>华文中宋</vt:lpstr>
      <vt:lpstr>楷体</vt:lpstr>
      <vt:lpstr>微软雅黑</vt:lpstr>
      <vt:lpstr>微软雅黑 Light</vt:lpstr>
      <vt:lpstr>Arial</vt:lpstr>
      <vt:lpstr>Calibri</vt:lpstr>
      <vt:lpstr>Calibri Light</vt:lpstr>
      <vt:lpstr>1_Office 主题​​</vt:lpstr>
      <vt:lpstr>Office 主题​​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01 抽奖自我介绍</vt:lpstr>
      <vt:lpstr>02 报数炸弹</vt:lpstr>
      <vt:lpstr>03 拍卖会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蓝色大气简约答辩类PPT模板</dc:title>
  <dc:creator>Windows 用户</dc:creator>
  <cp:lastModifiedBy>凡普 林</cp:lastModifiedBy>
  <cp:revision>124</cp:revision>
  <dcterms:created xsi:type="dcterms:W3CDTF">2018-09-29T10:27:00Z</dcterms:created>
  <dcterms:modified xsi:type="dcterms:W3CDTF">2025-08-25T02:22:52Z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c3d790eadc9942b78d7b831e97363d9b</vt:lpwstr>
  </property>
  <property fmtid="{D5CDD505-2E9C-101B-9397-08002B2CF9AE}" pid="3" name="KSOProductBuildVer">
    <vt:lpwstr>2052-11.1.0.12598</vt:lpwstr>
  </property>
</Properties>
</file>